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0BF6B2F-8172-4CD6-9465-D71A90D5B523}" styleName="表样式 1 25">
    <a:wholeTbl>
      <a:tcTxStyle>
        <a:fontRef idx="none">
          <a:srgbClr val="000000"/>
        </a:fontRef>
      </a:tcTxStyle>
      <a:tcStyle>
        <a:tcBdr>
          <a:left>
            <a:ln w="9525" cmpd="sng">
              <a:solidFill>
                <a:srgbClr val="AB332B"/>
              </a:solidFill>
            </a:ln>
          </a:left>
          <a:right>
            <a:ln w="9525" cmpd="sng">
              <a:solidFill>
                <a:srgbClr val="AB332B"/>
              </a:solidFill>
            </a:ln>
          </a:right>
          <a:top>
            <a:ln w="9525" cmpd="sng">
              <a:solidFill>
                <a:srgbClr val="AB332B"/>
              </a:solidFill>
            </a:ln>
          </a:top>
          <a:bottom>
            <a:ln w="9525" cmpd="sng">
              <a:solidFill>
                <a:srgbClr val="AB332B"/>
              </a:solidFill>
            </a:ln>
          </a:bottom>
          <a:insideH>
            <a:ln w="9525" cmpd="sng">
              <a:solidFill>
                <a:srgbClr val="AB332B">
                  <a:lumMod val="40000"/>
                  <a:lumOff val="60000"/>
                </a:srgbClr>
              </a:solidFill>
            </a:ln>
          </a:insideH>
          <a:insideV>
            <a:ln w="9525" cmpd="sng">
              <a:solidFill>
                <a:srgbClr val="AB332B">
                  <a:lumMod val="40000"/>
                  <a:lumOff val="60000"/>
                </a:srgbClr>
              </a:solidFill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rgbClr val="AB332B">
              <a:lumMod val="10000"/>
              <a:lumOff val="90000"/>
            </a:srgbClr>
          </a:solidFill>
        </a:fill>
      </a:tcStyle>
    </a:band2H>
    <a:band1V>
      <a:tcStyle>
        <a:tcBdr/>
        <a:fill>
          <a:solidFill>
            <a:srgbClr val="AB332B">
              <a:lumMod val="10000"/>
              <a:lumOff val="90000"/>
            </a:srgbClr>
          </a:solidFill>
        </a:fill>
      </a:tcStyle>
    </a:band1V>
    <a:band2V>
      <a:tcStyle>
        <a:tcBdr>
          <a:left>
            <a:ln w="9525" cmpd="sng">
              <a:solidFill>
                <a:srgbClr val="AB332B">
                  <a:lumMod val="40000"/>
                  <a:lumOff val="60000"/>
                </a:srgbClr>
              </a:solidFill>
            </a:ln>
          </a:left>
          <a:right>
            <a:ln w="9525" cmpd="sng">
              <a:solidFill>
                <a:srgbClr val="AB332B">
                  <a:lumMod val="40000"/>
                  <a:lumOff val="60000"/>
                </a:srgbClr>
              </a:solidFill>
            </a:ln>
          </a:right>
          <a:top>
            <a:ln w="9525" cmpd="sng">
              <a:solidFill>
                <a:srgbClr val="AB332B"/>
              </a:solidFill>
            </a:ln>
          </a:top>
          <a:bottom>
            <a:ln w="9525" cmpd="sng">
              <a:solidFill>
                <a:srgbClr val="AB332B"/>
              </a:solidFill>
            </a:ln>
          </a:bottom>
          <a:insideH>
            <a:ln w="9525" cmpd="sng">
              <a:solidFill>
                <a:srgbClr val="AB332B">
                  <a:lumMod val="40000"/>
                  <a:lumOff val="60000"/>
                </a:srgbClr>
              </a:solidFill>
            </a:ln>
          </a:insideH>
          <a:insideV>
            <a:ln>
              <a:noFill/>
            </a:ln>
          </a:insideV>
        </a:tcBdr>
      </a:tcStyle>
    </a:band2V>
    <a:la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rgbClr val="AB332B">
                  <a:lumMod val="40000"/>
                  <a:lumOff val="60000"/>
                </a:srgbClr>
              </a:solidFill>
            </a:ln>
          </a:left>
          <a:right>
            <a:ln w="9525" cmpd="sng">
              <a:solidFill>
                <a:srgbClr val="AB332B"/>
              </a:solidFill>
            </a:ln>
          </a:right>
          <a:top>
            <a:ln w="9525" cmpd="sng">
              <a:solidFill>
                <a:srgbClr val="AB332B"/>
              </a:solidFill>
            </a:ln>
          </a:top>
          <a:bottom>
            <a:ln w="9525" cmpd="sng">
              <a:solidFill>
                <a:srgbClr val="AB332B"/>
              </a:solidFill>
            </a:ln>
          </a:bottom>
          <a:insideH>
            <a:ln w="9525" cmpd="sng">
              <a:solidFill>
                <a:srgbClr val="AB332B">
                  <a:lumMod val="40000"/>
                  <a:lumOff val="60000"/>
                </a:srgbClr>
              </a:solidFill>
            </a:ln>
          </a:insideH>
          <a:insideV>
            <a:ln>
              <a:noFill/>
            </a:ln>
          </a:insideV>
        </a:tcBdr>
        <a:fill>
          <a:solidFill>
            <a:srgbClr val="AB332B">
              <a:lumMod val="20000"/>
              <a:lumOff val="80000"/>
            </a:srgb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rgbClr val="AB332B"/>
              </a:solidFill>
            </a:ln>
          </a:left>
          <a:right>
            <a:ln w="9525" cmpd="sng">
              <a:solidFill>
                <a:srgbClr val="AB332B">
                  <a:lumMod val="40000"/>
                  <a:lumOff val="60000"/>
                </a:srgbClr>
              </a:solidFill>
            </a:ln>
          </a:right>
          <a:top>
            <a:ln w="9525" cmpd="sng">
              <a:solidFill>
                <a:srgbClr val="AB332B"/>
              </a:solidFill>
            </a:ln>
          </a:top>
          <a:bottom>
            <a:ln w="9525" cmpd="sng">
              <a:solidFill>
                <a:srgbClr val="AB332B"/>
              </a:solidFill>
            </a:ln>
          </a:bottom>
          <a:insideH>
            <a:ln w="9525" cmpd="sng">
              <a:solidFill>
                <a:srgbClr val="AB332B">
                  <a:lumMod val="40000"/>
                  <a:lumOff val="60000"/>
                </a:srgbClr>
              </a:solidFill>
            </a:ln>
          </a:insideH>
          <a:insideV>
            <a:ln>
              <a:noFill/>
            </a:ln>
          </a:insideV>
        </a:tcBdr>
        <a:fill>
          <a:solidFill>
            <a:srgbClr val="AB332B">
              <a:lumMod val="20000"/>
              <a:lumOff val="80000"/>
            </a:srgbClr>
          </a:solidFill>
        </a:fill>
      </a:tcStyle>
    </a:firstCol>
    <a:lastRow>
      <a:tcTxStyle b="on">
        <a:fontRef idx="none">
          <a:srgbClr val="AB332B"/>
        </a:fontRef>
      </a:tcTxStyle>
      <a:tcStyle>
        <a:tcBdr>
          <a:left>
            <a:ln w="9525" cmpd="sng">
              <a:solidFill>
                <a:srgbClr val="AB332B"/>
              </a:solidFill>
            </a:ln>
          </a:left>
          <a:right>
            <a:ln w="9525" cmpd="sng">
              <a:solidFill>
                <a:srgbClr val="AB332B"/>
              </a:solidFill>
            </a:ln>
          </a:right>
          <a:top>
            <a:ln w="9525" cmpd="sng">
              <a:solidFill>
                <a:srgbClr val="AB332B"/>
              </a:solidFill>
            </a:ln>
          </a:top>
          <a:bottom>
            <a:ln w="9525" cmpd="sng">
              <a:solidFill>
                <a:srgbClr val="AB332B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rgbClr val="AB332B"/>
              </a:solidFill>
            </a:ln>
          </a:left>
          <a:right>
            <a:ln w="9525" cmpd="sng">
              <a:solidFill>
                <a:srgbClr val="AB332B"/>
              </a:solidFill>
            </a:ln>
          </a:right>
          <a:top>
            <a:ln w="9525" cmpd="sng">
              <a:solidFill>
                <a:srgbClr val="AB332B"/>
              </a:solidFill>
            </a:ln>
          </a:top>
          <a:bottom>
            <a:ln w="9525" cmpd="sng">
              <a:solidFill>
                <a:srgbClr val="AB332B"/>
              </a:solidFill>
            </a:ln>
          </a:bottom>
          <a:insideH>
            <a:ln>
              <a:noFill/>
            </a:ln>
          </a:insideH>
          <a:insideV>
            <a:ln w="9525" cmpd="sng">
              <a:solidFill>
                <a:srgbClr val="AB332B">
                  <a:lumMod val="40000"/>
                  <a:lumOff val="60000"/>
                </a:srgbClr>
              </a:solidFill>
            </a:ln>
          </a:insideV>
        </a:tcBdr>
        <a:fill>
          <a:solidFill>
            <a:srgbClr val="AB332B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6976" y="696292"/>
            <a:ext cx="2152700" cy="139242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-61597" y="2459791"/>
            <a:ext cx="914400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kumimoji="1" lang="zh-CN" altLang="en-US" sz="40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北京师范大学砺行书院</a:t>
            </a:r>
            <a:endParaRPr kumimoji="1" lang="zh-CN" altLang="en-US" sz="40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 algn="ctr" fontAlgn="auto">
              <a:lnSpc>
                <a:spcPct val="150000"/>
              </a:lnSpc>
            </a:pPr>
            <a:r>
              <a:rPr kumimoji="1" lang="en-US" altLang="zh-CN" sz="40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202X</a:t>
            </a:r>
            <a:r>
              <a:rPr kumimoji="1" lang="zh-CN" altLang="en-US" sz="40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级</a:t>
            </a:r>
            <a:r>
              <a:rPr kumimoji="1" lang="en-US" altLang="zh-CN" sz="40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kumimoji="1" lang="zh-CN" altLang="en-US" sz="40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班团支部推优大会</a:t>
            </a:r>
            <a:endParaRPr kumimoji="1" sz="40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2"/>
          <p:cNvSpPr>
            <a:spLocks noChangeArrowheads="1"/>
          </p:cNvSpPr>
          <p:nvPr/>
        </p:nvSpPr>
        <p:spPr bwMode="auto">
          <a:xfrm>
            <a:off x="3289300" y="5568950"/>
            <a:ext cx="256603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en-US" altLang="zh-CN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</a:t>
            </a:r>
            <a:r>
              <a:rPr kumimoji="1" lang="zh-CN" altLang="en-US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</a:t>
            </a:r>
            <a:r>
              <a:rPr kumimoji="1" lang="en-US" altLang="zh-CN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</a:t>
            </a:r>
            <a:r>
              <a:rPr kumimoji="1" lang="zh-CN" altLang="en-US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月</a:t>
            </a:r>
            <a:r>
              <a:rPr kumimoji="1" lang="en-US" altLang="zh-CN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</a:t>
            </a:r>
            <a:r>
              <a:rPr kumimoji="1" lang="zh-CN" altLang="en-US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kumimoji="1" lang="zh-CN" altLang="en-US" sz="24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658471"/>
            <a:ext cx="9144000" cy="35353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endParaRPr lang="zh-CN" altLang="en-US" sz="2800" dirty="0">
              <a:solidFill>
                <a:srgbClr val="FF000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141" y="431927"/>
            <a:ext cx="1256322" cy="837548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-23495" y="2157095"/>
            <a:ext cx="9152255" cy="30391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入党动机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思想政治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道德品行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作用发挥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执行纪律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其他方面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21189" y="248363"/>
            <a:ext cx="738753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北京师范大学砺行书院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级</a:t>
            </a:r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班团支部推优大会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5" name="标题 1"/>
          <p:cNvSpPr txBox="1"/>
          <p:nvPr/>
        </p:nvSpPr>
        <p:spPr>
          <a:xfrm>
            <a:off x="-23495" y="1658620"/>
            <a:ext cx="9168130" cy="4679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p>
            <a:pPr algn="ctr">
              <a:lnSpc>
                <a:spcPct val="110000"/>
              </a:lnSpc>
            </a:pPr>
            <a:r>
              <a:rPr kumimoji="1" lang="en-US" altLang="zh-CN" sz="3200" b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候选人XXX</a:t>
            </a:r>
            <a:endParaRPr kumimoji="1" lang="en-US" altLang="zh-CN" sz="3200" b="1">
              <a:ln w="12700">
                <a:noFill/>
              </a:ln>
              <a:solidFill>
                <a:srgbClr val="26262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658471"/>
            <a:ext cx="9144000" cy="35353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endParaRPr lang="zh-CN" altLang="en-US" sz="2800" dirty="0">
              <a:solidFill>
                <a:srgbClr val="FF000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141" y="431927"/>
            <a:ext cx="1256322" cy="83754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21189" y="248363"/>
            <a:ext cx="738753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北京师范大学砺行书院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级</a:t>
            </a:r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班团支部推优大会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4305" y="3068320"/>
            <a:ext cx="88538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723900" lvl="0" indent="-723900" algn="ctr" eaLnBrk="0" hangingPunct="0">
              <a:defRPr/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民主评议无记名投票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6976" y="696292"/>
            <a:ext cx="2152700" cy="139242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-61597" y="2459791"/>
            <a:ext cx="914400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kumimoji="1" lang="zh-CN" altLang="en-US" sz="40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北京师范大学砺行书院</a:t>
            </a:r>
            <a:endParaRPr kumimoji="1" lang="zh-CN" altLang="en-US" sz="40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 algn="ctr" fontAlgn="auto">
              <a:lnSpc>
                <a:spcPct val="150000"/>
              </a:lnSpc>
            </a:pPr>
            <a:r>
              <a:rPr kumimoji="1" lang="en-US" altLang="zh-CN" sz="40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202X</a:t>
            </a:r>
            <a:r>
              <a:rPr kumimoji="1" lang="zh-CN" altLang="en-US" sz="40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级</a:t>
            </a:r>
            <a:r>
              <a:rPr kumimoji="1" lang="en-US" altLang="zh-CN" sz="40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kumimoji="1" lang="zh-CN" altLang="en-US" sz="40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班团支部推优大会</a:t>
            </a:r>
            <a:endParaRPr kumimoji="1" sz="40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2"/>
          <p:cNvSpPr>
            <a:spLocks noChangeArrowheads="1"/>
          </p:cNvSpPr>
          <p:nvPr/>
        </p:nvSpPr>
        <p:spPr bwMode="auto">
          <a:xfrm>
            <a:off x="3289300" y="5568950"/>
            <a:ext cx="256603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kumimoji="1" lang="en-US" altLang="zh-CN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</a:t>
            </a:r>
            <a:r>
              <a:rPr kumimoji="1" lang="zh-CN" altLang="en-US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</a:t>
            </a:r>
            <a:r>
              <a:rPr kumimoji="1" lang="en-US" altLang="zh-CN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</a:t>
            </a:r>
            <a:r>
              <a:rPr kumimoji="1" lang="zh-CN" altLang="en-US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月</a:t>
            </a:r>
            <a:r>
              <a:rPr kumimoji="1" lang="en-US" altLang="zh-CN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</a:t>
            </a:r>
            <a:r>
              <a:rPr kumimoji="1" lang="zh-CN" altLang="en-US" sz="24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kumimoji="1" lang="zh-CN" altLang="en-US" sz="24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141" y="431927"/>
            <a:ext cx="1256322" cy="83754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658471"/>
            <a:ext cx="9144000" cy="35353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endParaRPr lang="zh-CN" altLang="en-US" sz="2800" dirty="0">
              <a:solidFill>
                <a:srgbClr val="FF000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21189" y="248363"/>
            <a:ext cx="738753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北京师范大学砺行书院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级</a:t>
            </a:r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班团支部推优大会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6050" y="2584450"/>
            <a:ext cx="891984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812800" algn="just" eaLnBrk="0" fontAlgn="auto" hangingPunct="0">
              <a:defRPr/>
            </a:pPr>
            <a:r>
              <a:rPr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本次大会应到</a:t>
            </a:r>
            <a:r>
              <a:rPr lang="en-US" sz="2800" b="1" dirty="0">
                <a:highlight>
                  <a:srgbClr val="FFFF00"/>
                </a:highlight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lang="zh-CN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人</a:t>
            </a:r>
            <a:r>
              <a:rPr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，因事因病请假</a:t>
            </a:r>
            <a:r>
              <a:rPr lang="en-US" sz="2800" b="1" dirty="0">
                <a:highlight>
                  <a:srgbClr val="FFFF00"/>
                </a:highlight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人</a:t>
            </a:r>
            <a:r>
              <a:rPr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，实到</a:t>
            </a:r>
            <a:r>
              <a:rPr lang="zh-CN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会</a:t>
            </a:r>
            <a:r>
              <a:rPr lang="en-US" sz="2800" b="1" dirty="0">
                <a:highlight>
                  <a:srgbClr val="FFFF00"/>
                </a:highlight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lang="zh-CN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人</a:t>
            </a:r>
            <a:r>
              <a:rPr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lang="zh-CN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超过应到团员人数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2/3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符合</a:t>
            </a:r>
            <a:r>
              <a:rPr lang="zh-CN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要求</a:t>
            </a:r>
            <a:r>
              <a:rPr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可以开会。</a:t>
            </a:r>
            <a:endParaRPr sz="28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658471"/>
            <a:ext cx="9144000" cy="35353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endParaRPr lang="zh-CN" altLang="en-US" sz="2800" dirty="0">
              <a:solidFill>
                <a:srgbClr val="FF000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141" y="431927"/>
            <a:ext cx="1256322" cy="83754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4305" y="3068320"/>
            <a:ext cx="88538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0" lvl="0" indent="-723900" algn="ctr" eaLnBrk="0" hangingPunct="0">
              <a:defRPr/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全体起立，奏唱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《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团歌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》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21189" y="248363"/>
            <a:ext cx="738753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北京师范大学砺行书院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级</a:t>
            </a:r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班团支部推优大会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409" y="1390675"/>
            <a:ext cx="3773929" cy="2517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W02018062262407772265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62638" y="4353824"/>
            <a:ext cx="304800" cy="3048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89673" y="901047"/>
            <a:ext cx="5074918" cy="4437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0" i="0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我们是五月的花海，用青春拥抱时代；</a:t>
            </a:r>
            <a:endParaRPr lang="en-US" altLang="zh-CN" sz="2400" b="0" i="0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i="0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我们是初升的太阳，用生命点燃未来。</a:t>
            </a:r>
            <a:endParaRPr lang="en-US" altLang="zh-CN" sz="2400" b="0" i="0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i="0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“五四”的火炬，唤起了民族的觉醒。</a:t>
            </a:r>
            <a:endParaRPr lang="en-US" altLang="zh-CN" sz="2400" b="0" i="0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i="0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壮丽的事业，激励着我们继往开来。</a:t>
            </a:r>
            <a:endParaRPr lang="en-US" altLang="zh-CN" sz="2400" b="0" i="0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i="0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光荣啊，中国共青团，</a:t>
            </a:r>
            <a:endParaRPr lang="en-US" altLang="zh-CN" sz="2400" b="0" i="0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i="0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光荣啊，中国共青团。</a:t>
            </a:r>
            <a:endParaRPr lang="en-US" altLang="zh-CN" sz="2400" b="0" i="0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i="0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母亲用共产主义为我们命名，</a:t>
            </a:r>
            <a:endParaRPr lang="en-US" altLang="zh-CN" sz="2400" b="0" i="0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i="0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我们开创新的世界。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658471"/>
            <a:ext cx="9144000" cy="35353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endParaRPr lang="zh-CN" altLang="en-US" sz="2800" dirty="0">
              <a:solidFill>
                <a:srgbClr val="FF000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141" y="431927"/>
            <a:ext cx="1256322" cy="83754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21189" y="248363"/>
            <a:ext cx="738753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北京师范大学砺行书院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级</a:t>
            </a:r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班团支部推优大会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4305" y="3068320"/>
            <a:ext cx="88538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723900" lvl="0" indent="-723900" algn="ctr" eaLnBrk="0" hangingPunct="0">
              <a:defRPr/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组织委员介绍符合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推优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条件的候选人情况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658471"/>
            <a:ext cx="9144000" cy="35353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endParaRPr lang="zh-CN" altLang="en-US" sz="2800" dirty="0">
              <a:solidFill>
                <a:srgbClr val="FF000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+mn-ea"/>
            </a:endParaRPr>
          </a:p>
        </p:txBody>
      </p:sp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361950" y="806450"/>
          <a:ext cx="8426450" cy="5543550"/>
        </p:xfrm>
        <a:graphic>
          <a:graphicData uri="http://schemas.openxmlformats.org/drawingml/2006/table">
            <a:tbl>
              <a:tblPr firstRow="1" bandRow="1">
                <a:tableStyleId>{B0BF6B2F-8172-4CD6-9465-D71A90D5B523}</a:tableStyleId>
              </a:tblPr>
              <a:tblGrid>
                <a:gridCol w="1084580"/>
                <a:gridCol w="814705"/>
                <a:gridCol w="919480"/>
                <a:gridCol w="1174115"/>
                <a:gridCol w="4433570"/>
              </a:tblGrid>
              <a:tr h="61595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姓名</a:t>
                      </a:r>
                      <a:endParaRPr lang="zh-CN" altLang="en-US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性别</a:t>
                      </a:r>
                      <a:endParaRPr lang="zh-CN" altLang="en-US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民族</a:t>
                      </a:r>
                      <a:endParaRPr lang="zh-CN" altLang="en-US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政治面貌</a:t>
                      </a:r>
                      <a:endParaRPr lang="zh-CN" altLang="en-US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主要经历</a:t>
                      </a:r>
                      <a:endParaRPr lang="zh-CN" altLang="en-US"/>
                    </a:p>
                  </a:txBody>
                  <a:tcPr anchor="ctr" anchorCtr="0"/>
                </a:tc>
              </a:tr>
              <a:tr h="61595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</a:rPr>
                        <a:t>张三</a:t>
                      </a: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</a:rPr>
                        <a:t>男</a:t>
                      </a: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</a:rPr>
                        <a:t>汉</a:t>
                      </a: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</a:rPr>
                        <a:t>共青团员</a:t>
                      </a: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/>
                    </a:p>
                  </a:txBody>
                  <a:tcPr anchor="ctr" anchorCtr="0"/>
                </a:tc>
              </a:tr>
              <a:tr h="61595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</a:rPr>
                        <a:t>李四</a:t>
                      </a: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</a:rPr>
                        <a:t>女</a:t>
                      </a: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</a:rPr>
                        <a:t>土家</a:t>
                      </a: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</a:rPr>
                        <a:t>共青团员</a:t>
                      </a: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 anchor="ctr" anchorCtr="0"/>
                </a:tc>
              </a:tr>
              <a:tr h="61595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 anchor="ctr" anchorCtr="0"/>
                </a:tc>
              </a:tr>
              <a:tr h="61595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 anchor="ctr" anchorCtr="0"/>
                </a:tc>
              </a:tr>
              <a:tr h="61595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 anchor="ctr" anchorCtr="0"/>
                </a:tc>
              </a:tr>
              <a:tr h="61595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 anchor="ctr" anchorCtr="0"/>
                </a:tc>
              </a:tr>
              <a:tr h="61595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 anchor="ctr" anchorCtr="0"/>
                </a:tc>
              </a:tr>
              <a:tr h="61595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</a:pPr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 anchor="ctr" anchorCtr="0"/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3970" y="162560"/>
            <a:ext cx="9130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indent="0" algn="ctr" eaLnBrk="0" fontAlgn="auto" hangingPunct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符合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推优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条件的候选人情况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658471"/>
            <a:ext cx="9144000" cy="35353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endParaRPr lang="zh-CN" altLang="en-US" sz="2800" dirty="0">
              <a:solidFill>
                <a:srgbClr val="FF000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141" y="431927"/>
            <a:ext cx="1256322" cy="83754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21189" y="248363"/>
            <a:ext cx="738753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北京师范大学砺行书院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级</a:t>
            </a:r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班团支部推优大会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4305" y="3068320"/>
            <a:ext cx="88538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723900" lvl="0" indent="-723900" algn="ctr" eaLnBrk="0" hangingPunct="0">
              <a:defRPr/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推优候选人进行自我评述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658471"/>
            <a:ext cx="9144000" cy="35353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endParaRPr lang="zh-CN" altLang="en-US" sz="2800" dirty="0">
              <a:solidFill>
                <a:srgbClr val="FF000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141" y="431927"/>
            <a:ext cx="1256322" cy="837548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-23495" y="2157095"/>
            <a:ext cx="9152255" cy="30391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入党动机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思想政治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道德品行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作用发挥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执行纪律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其他方面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21189" y="248363"/>
            <a:ext cx="738753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北京师范大学砺行书院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级</a:t>
            </a:r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班团支部推优大会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5" name="标题 1"/>
          <p:cNvSpPr txBox="1"/>
          <p:nvPr/>
        </p:nvSpPr>
        <p:spPr>
          <a:xfrm>
            <a:off x="-23495" y="1658620"/>
            <a:ext cx="9168130" cy="4679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p>
            <a:pPr algn="ctr">
              <a:lnSpc>
                <a:spcPct val="110000"/>
              </a:lnSpc>
            </a:pPr>
            <a:r>
              <a:rPr kumimoji="1" lang="en-US" altLang="zh-CN" sz="3200" b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候选人XXX</a:t>
            </a:r>
            <a:endParaRPr kumimoji="1" lang="en-US" altLang="zh-CN" sz="3200" b="1">
              <a:ln w="12700">
                <a:noFill/>
              </a:ln>
              <a:solidFill>
                <a:srgbClr val="26262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658471"/>
            <a:ext cx="9144000" cy="35353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endParaRPr lang="zh-CN" altLang="en-US" sz="2800" dirty="0">
              <a:solidFill>
                <a:srgbClr val="FF0000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141" y="431927"/>
            <a:ext cx="1256322" cy="837548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-23495" y="2157095"/>
            <a:ext cx="9152255" cy="30391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入党动机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思想政治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道德品行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作用发挥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执行纪律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indent="457200" algn="just" eaLnBrk="0" fontAlgn="auto" hangingPunct="0">
              <a:lnSpc>
                <a:spcPct val="150000"/>
              </a:lnSpc>
              <a:defRPr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其他方面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21189" y="248363"/>
            <a:ext cx="738753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北京师范大学砺行书院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202X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级</a:t>
            </a:r>
            <a:r>
              <a:rPr kumimoji="1" lang="en-US" altLang="zh-CN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</a:t>
            </a:r>
            <a:r>
              <a:rPr kumimoji="1" lang="zh-CN" altLang="en-US" sz="32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班团支部推优大会</a:t>
            </a:r>
            <a:endParaRPr kumimoji="1" lang="zh-CN" altLang="en-US" sz="3200" b="1" dirty="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5" name="标题 1"/>
          <p:cNvSpPr txBox="1"/>
          <p:nvPr/>
        </p:nvSpPr>
        <p:spPr>
          <a:xfrm>
            <a:off x="-23495" y="1658620"/>
            <a:ext cx="9168130" cy="4679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p>
            <a:pPr algn="ctr">
              <a:lnSpc>
                <a:spcPct val="110000"/>
              </a:lnSpc>
            </a:pPr>
            <a:r>
              <a:rPr kumimoji="1" lang="en-US" altLang="zh-CN" sz="3200" b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候选人XXX</a:t>
            </a:r>
            <a:endParaRPr kumimoji="1" lang="en-US" altLang="zh-CN" sz="3200" b="1">
              <a:ln w="12700">
                <a:noFill/>
              </a:ln>
              <a:solidFill>
                <a:srgbClr val="26262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663*436"/>
  <p:tag name="TABLE_ENDDRAG_RECT" val="28*63*663*436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648</Words>
  <Application>WPS 演示</Application>
  <PresentationFormat>宽屏</PresentationFormat>
  <Paragraphs>108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宋体</vt:lpstr>
      <vt:lpstr>Wingdings</vt:lpstr>
      <vt:lpstr>Arial Unicode MS</vt:lpstr>
      <vt:lpstr>Calibri</vt:lpstr>
      <vt:lpstr>微软雅黑</vt:lpstr>
      <vt:lpstr>华文仿宋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微物文</cp:lastModifiedBy>
  <cp:revision>3</cp:revision>
  <dcterms:created xsi:type="dcterms:W3CDTF">2023-08-09T12:44:00Z</dcterms:created>
  <dcterms:modified xsi:type="dcterms:W3CDTF">2025-03-02T07:59:59Z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2052-12.1.0.20305</vt:lpwstr>
  </property>
</Properties>
</file>